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2"/>
  </p:sldMasterIdLst>
  <p:notesMasterIdLst>
    <p:notesMasterId r:id="rId20"/>
  </p:notesMasterIdLst>
  <p:handoutMasterIdLst>
    <p:handoutMasterId r:id="rId21"/>
  </p:handoutMasterIdLst>
  <p:sldIdLst>
    <p:sldId id="268" r:id="rId3"/>
    <p:sldId id="269" r:id="rId4"/>
    <p:sldId id="279" r:id="rId5"/>
    <p:sldId id="270" r:id="rId6"/>
    <p:sldId id="271" r:id="rId7"/>
    <p:sldId id="272" r:id="rId8"/>
    <p:sldId id="280" r:id="rId9"/>
    <p:sldId id="281" r:id="rId10"/>
    <p:sldId id="282" r:id="rId11"/>
    <p:sldId id="283" r:id="rId12"/>
    <p:sldId id="273" r:id="rId13"/>
    <p:sldId id="274" r:id="rId14"/>
    <p:sldId id="284" r:id="rId15"/>
    <p:sldId id="285" r:id="rId16"/>
    <p:sldId id="286" r:id="rId17"/>
    <p:sldId id="287" r:id="rId18"/>
    <p:sldId id="278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09" autoAdjust="0"/>
    <p:restoredTop sz="82531" autoAdjust="0"/>
  </p:normalViewPr>
  <p:slideViewPr>
    <p:cSldViewPr snapToGrid="0">
      <p:cViewPr varScale="1">
        <p:scale>
          <a:sx n="99" d="100"/>
          <a:sy n="99" d="100"/>
        </p:scale>
        <p:origin x="762" y="72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7" d="100"/>
          <a:sy n="57" d="100"/>
        </p:scale>
        <p:origin x="870" y="4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C4FB8F-ED15-48AB-97BD-17129D4E699D}" type="datetimeFigureOut">
              <a:rPr lang="ru-RU" smtClean="0"/>
              <a:t>03.10.2016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6B3739-9081-478F-812E-AE7CE140632E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1210498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C9D437-CD83-4825-AD0D-5E7B341BC79B}" type="datetimeFigureOut">
              <a:rPr lang="ru-RU" smtClean="0"/>
              <a:t>03.10.2016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0CF8BB-EBC7-4B8F-9632-A5A136FBB880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703696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Понимая под ЖЦ развитие системы, продукта, услуги, проекта или другого созданного 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человеком объекта от появления замысла и формирования концепции до изъятия из 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обращения, системная инженерия в качестве цели управления ЖЦ ставит достижение 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организацией состояния, когда она способна, на выстроенной надлежащим образом 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методической основе, выбирать и реализовывать эффективные процессы ЖЦ. В результате 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система, представляющая ценность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для заинтересованных сторон, развивается на протяжении 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ЖЦ и приобретает способность удовлетворять установленным требованиям.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0CF8BB-EBC7-4B8F-9632-A5A136FBB880}" type="slidenum">
              <a:rPr lang="ru-RU" smtClean="0"/>
              <a:t>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915203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0CF8BB-EBC7-4B8F-9632-A5A136FBB880}" type="slidenum">
              <a:rPr lang="ru-RU" smtClean="0"/>
              <a:t>14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413217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0CF8BB-EBC7-4B8F-9632-A5A136FBB880}" type="slidenum">
              <a:rPr lang="ru-RU" smtClean="0"/>
              <a:t>16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557971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Целью процесса стандартизации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системной инженерии можно считать достижение 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оптимальной степени упорядочения технической и управленческой деятельности в области 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создания систем, структур, машин, системной продукции и процессов. Для достижения этой 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цели в стандартах системной инженерии устанавливаются положения, необходимые для 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преобразования совокупности потребностей клиентов и других заинтересованных сторон, 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имеющихся ожиданий и ограничений в эффективное, конкурентоспособное решение и для 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сопровождения этого решения на протяжении его жизни.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0CF8BB-EBC7-4B8F-9632-A5A136FBB880}" type="slidenum">
              <a:rPr lang="ru-RU" smtClean="0"/>
              <a:t>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73707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Новое семейство стандартов информационной поддержки ЖЦ в промышленности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—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ISO 15289 «Интеграция данных жизненного цикла для 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перерабатывающих предприятий, включая нефтяные и газовые производственные 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предприятия»</a:t>
            </a:r>
          </a:p>
          <a:p>
            <a:endParaRPr lang="en-US" b="1" dirty="0"/>
          </a:p>
          <a:p>
            <a:r>
              <a:rPr lang="en-US" b="1" dirty="0"/>
              <a:t>SEBOK</a:t>
            </a:r>
            <a:r>
              <a:rPr lang="en-US" b="1" baseline="0" dirty="0"/>
              <a:t> 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течение последних 2-х лет разрабатывается ведущими мировыми экспертами по системной инженерии в 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рамках международного проекта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Body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Knowledge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Curriculum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Advance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Systems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Engineering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(BKCASE)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Свод знаний и учебный план для современной системной инженерии</a:t>
            </a:r>
          </a:p>
          <a:p>
            <a:endParaRPr lang="ru-RU" b="1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0CF8BB-EBC7-4B8F-9632-A5A136FBB880}" type="slidenum">
              <a:rPr lang="ru-RU" smtClean="0"/>
              <a:t>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68115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0CF8BB-EBC7-4B8F-9632-A5A136FBB880}" type="slidenum">
              <a:rPr lang="ru-RU" smtClean="0"/>
              <a:t>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803558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представляет собой совокупность 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взаимоувязанных межотраслевых документов, обеспечивающих стандартизацию и унификацию 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АС всех видов, процессов их создания, функционирования и развития. Комплекс распространяется на АС и их составные части</a:t>
            </a:r>
          </a:p>
          <a:p>
            <a:endParaRPr lang="ru-RU" b="1" dirty="0"/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Таким образом, основным объектом стандартизации в области системной инженерии сегодня являются процессы создания систем, кроме того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стандартизируются методы оценки качества и зрелости этих процессов, а также способы описания системных артефактов, а именно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систем и процессов. При этом в помощь специалистам</a:t>
            </a:r>
            <a:r>
              <a:rPr lang="ru-RU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разработчикам систем активно формируется полная система руководств, позволяющих эффективно использовать нормативно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-техническое обеспечение деятельности по созданию систем.</a:t>
            </a:r>
          </a:p>
          <a:p>
            <a:endParaRPr lang="ru-RU" b="1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0CF8BB-EBC7-4B8F-9632-A5A136FBB880}" type="slidenum">
              <a:rPr lang="ru-RU" smtClean="0"/>
              <a:t>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500319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Например, в разработке Руководства по системной инженерии 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Национального космического агентства США принимало 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участие около 140 человек.// NASA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Systems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Engineering</a:t>
            </a:r>
            <a:r>
              <a:rPr lang="ru-RU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Handbook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2007-6105</a:t>
            </a:r>
            <a:r>
              <a:rPr lang="ru-RU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December</a:t>
            </a:r>
            <a:r>
              <a:rPr lang="ru-RU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2007.</a:t>
            </a:r>
          </a:p>
          <a:p>
            <a:endParaRPr lang="ru-RU" b="1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0CF8BB-EBC7-4B8F-9632-A5A136FBB880}" type="slidenum">
              <a:rPr lang="ru-RU" smtClean="0"/>
              <a:t>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205460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System Engineering; an Introduction to the Design of Large-Scale Systems Hardcover – Import, 1957 </a:t>
            </a:r>
          </a:p>
          <a:p>
            <a:r>
              <a:rPr lang="en-US" b="1" dirty="0"/>
              <a:t>https://www.amazon.com/System-Engineering-Introduction-Large-Scale-Systems/dp/B0000CJPPV</a:t>
            </a:r>
            <a:endParaRPr lang="ru-RU" b="1" dirty="0"/>
          </a:p>
          <a:p>
            <a:endParaRPr lang="ru-RU" b="1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0CF8BB-EBC7-4B8F-9632-A5A136FBB880}" type="slidenum">
              <a:rPr lang="ru-RU" smtClean="0"/>
              <a:t>10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697835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0CF8BB-EBC7-4B8F-9632-A5A136FBB880}" type="slidenum">
              <a:rPr lang="ru-RU" smtClean="0"/>
              <a:t>12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936519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0CF8BB-EBC7-4B8F-9632-A5A136FBB880}" type="slidenum">
              <a:rPr lang="ru-RU" smtClean="0"/>
              <a:t>13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059341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09600" y="755780"/>
            <a:ext cx="6858000" cy="3200400"/>
          </a:xfrm>
        </p:spPr>
        <p:txBody>
          <a:bodyPr anchor="b">
            <a:normAutofit/>
          </a:bodyPr>
          <a:lstStyle>
            <a:lvl1pPr algn="l">
              <a:lnSpc>
                <a:spcPct val="75000"/>
              </a:lnSpc>
              <a:defRPr sz="8000">
                <a:solidFill>
                  <a:schemeClr val="bg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609600" y="3956180"/>
            <a:ext cx="6858000" cy="109728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9342120" y="380999"/>
            <a:ext cx="2011680" cy="6096001"/>
          </a:xfrm>
        </p:spPr>
        <p:txBody>
          <a:bodyPr vert="eaVert"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1981199" y="380999"/>
            <a:ext cx="7074859" cy="6096001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822960"/>
            <a:ext cx="8686800" cy="201168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2834640"/>
            <a:ext cx="8686800" cy="109728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8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3506778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1981200" y="1981200"/>
            <a:ext cx="4572000" cy="448056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781800" y="1981200"/>
            <a:ext cx="4572000" cy="448056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981200" y="1679448"/>
            <a:ext cx="4572000" cy="830487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1981200" y="2509935"/>
            <a:ext cx="4572000" cy="396706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781800" y="1679448"/>
            <a:ext cx="4572000" cy="830487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781800" y="2509935"/>
            <a:ext cx="4572000" cy="396706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559420" y="408993"/>
            <a:ext cx="4800937" cy="1828800"/>
          </a:xfrm>
        </p:spPr>
        <p:txBody>
          <a:bodyPr anchor="b">
            <a:noAutofit/>
          </a:bodyPr>
          <a:lstStyle>
            <a:lvl1pPr>
              <a:defRPr sz="4400"/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06491" y="381000"/>
            <a:ext cx="5489510" cy="57912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559420" y="2237793"/>
            <a:ext cx="4800937" cy="18288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556248" y="384048"/>
            <a:ext cx="4800600" cy="1828800"/>
          </a:xfrm>
        </p:spPr>
        <p:txBody>
          <a:bodyPr anchor="b">
            <a:noAutofit/>
          </a:bodyPr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0" y="0"/>
            <a:ext cx="6096000" cy="6858000"/>
          </a:xfrm>
          <a:ln>
            <a:noFill/>
          </a:ln>
        </p:spPr>
        <p:txBody>
          <a:bodyPr tIns="45720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556249" y="2240280"/>
            <a:ext cx="4799140" cy="18288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571200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81200" y="381000"/>
            <a:ext cx="9372600" cy="12954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981200" y="1987419"/>
            <a:ext cx="9372600" cy="44831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11631790" y="5691673"/>
            <a:ext cx="280731" cy="778847"/>
          </a:xfrm>
          <a:prstGeom prst="rect">
            <a:avLst/>
          </a:prstGeom>
        </p:spPr>
        <p:txBody>
          <a:bodyPr vert="vert270" lIns="91440" tIns="45720" rIns="91440" bIns="45720" rtlCol="0" anchor="ctr"/>
          <a:lstStyle>
            <a:lvl1pPr algn="l">
              <a:defRPr sz="8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11631790" y="365125"/>
            <a:ext cx="280730" cy="5139936"/>
          </a:xfrm>
          <a:prstGeom prst="rect">
            <a:avLst/>
          </a:prstGeom>
        </p:spPr>
        <p:txBody>
          <a:bodyPr vert="vert270" lIns="91440" tIns="45720" rIns="91440" bIns="45720" rtlCol="0" anchor="ctr"/>
          <a:lstStyle>
            <a:lvl1pPr algn="ctr">
              <a:defRPr sz="8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313321" y="6268940"/>
            <a:ext cx="722377" cy="2015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fld id="{E31375A4-56A4-47D6-9801-1991572033F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400" kern="1200" cap="all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914400" rtl="0" eaLnBrk="1" latinLnBrk="0" hangingPunct="1">
        <a:lnSpc>
          <a:spcPct val="90000"/>
        </a:lnSpc>
        <a:spcBef>
          <a:spcPts val="1800"/>
        </a:spcBef>
        <a:buSzPct val="100000"/>
        <a:buFont typeface="Arial" pitchFamily="34" charset="0"/>
        <a:buChar char="▪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74320" algn="l" defTabSz="914400" rtl="0" eaLnBrk="1" latinLnBrk="0" hangingPunct="1">
        <a:lnSpc>
          <a:spcPct val="90000"/>
        </a:lnSpc>
        <a:spcBef>
          <a:spcPts val="1200"/>
        </a:spcBef>
        <a:buSzPct val="100000"/>
        <a:buFont typeface="Arial" pitchFamily="34" charset="0"/>
        <a:buChar char="▪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28600" algn="l" defTabSz="914400" rtl="0" eaLnBrk="1" latinLnBrk="0" hangingPunct="1">
        <a:lnSpc>
          <a:spcPct val="90000"/>
        </a:lnSpc>
        <a:spcBef>
          <a:spcPts val="800"/>
        </a:spcBef>
        <a:buSzPct val="100000"/>
        <a:buFont typeface="Arial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indent="-18288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18288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91640" indent="-18288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874520" indent="-18288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31720" indent="-18288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nasa.gov/pdf/311199main_Art_and_Sci_of_SE_SHORT_1_20_09.pdf" TargetMode="Externa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://server.casa.umass.edu/~zink/ECE597S/Papers/12-roles.pdf" TargetMode="Externa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 defTabSz="914400">
              <a:lnSpc>
                <a:spcPct val="75000"/>
              </a:lnSpc>
              <a:spcBef>
                <a:spcPts val="0"/>
              </a:spcBef>
              <a:buNone/>
            </a:pPr>
            <a:r>
              <a:rPr lang="ru-RU" dirty="0">
                <a:latin typeface="Calibri"/>
              </a:rPr>
              <a:t>Системная инженерия</a:t>
            </a:r>
            <a:endParaRPr lang="ru-RU" sz="8000" b="0" i="0" baseline="0" dirty="0">
              <a:solidFill>
                <a:schemeClr val="bg1"/>
              </a:solidFill>
              <a:latin typeface="Calibri"/>
              <a:ea typeface="+mj-ea"/>
              <a:cs typeface="+mj-cs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0" indent="0" algn="l">
              <a:spcBef>
                <a:spcPts val="0"/>
              </a:spcBef>
              <a:buNone/>
            </a:pPr>
            <a:r>
              <a:rPr lang="ru-RU" sz="2800" b="0" i="0" dirty="0"/>
              <a:t>Стандарты системной инженерии</a:t>
            </a:r>
          </a:p>
        </p:txBody>
      </p:sp>
    </p:spTree>
    <p:extLst>
      <p:ext uri="{BB962C8B-B14F-4D97-AF65-F5344CB8AC3E}">
        <p14:creationId xmlns:p14="http://schemas.microsoft.com/office/powerpoint/2010/main" val="2413251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r>
              <a:rPr lang="ru-RU" dirty="0"/>
              <a:t>Проблемы образования</a:t>
            </a:r>
            <a:endParaRPr lang="ru-RU" sz="4400" b="0" i="0" baseline="0" dirty="0">
              <a:solidFill>
                <a:srgbClr val="1BDCFF"/>
              </a:solidFill>
              <a:latin typeface="Calibri"/>
              <a:ea typeface="+mj-ea"/>
              <a:cs typeface="+mj-cs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sz="half" idx="1"/>
          </p:nvPr>
        </p:nvSpPr>
        <p:spPr>
          <a:xfrm>
            <a:off x="1981200" y="1981200"/>
            <a:ext cx="8683592" cy="4544728"/>
          </a:xfrm>
        </p:spPr>
        <p:txBody>
          <a:bodyPr>
            <a:normAutofit/>
          </a:bodyPr>
          <a:lstStyle/>
          <a:p>
            <a:endParaRPr lang="ru-RU" dirty="0"/>
          </a:p>
          <a:p>
            <a:r>
              <a:rPr lang="ru-RU" dirty="0"/>
              <a:t>Кризис инженерного образования</a:t>
            </a:r>
          </a:p>
          <a:p>
            <a:pPr lvl="1"/>
            <a:r>
              <a:rPr lang="ru-RU" dirty="0"/>
              <a:t>Очень высокие требования к уровню квалификации инженера</a:t>
            </a:r>
          </a:p>
          <a:p>
            <a:pPr lvl="1"/>
            <a:r>
              <a:rPr lang="ru-RU" dirty="0"/>
              <a:t>Сравнительно невысокий уровень оплаты</a:t>
            </a:r>
          </a:p>
          <a:p>
            <a:r>
              <a:rPr lang="ru-RU" dirty="0"/>
              <a:t>Высшая школа и работодатели разобщены</a:t>
            </a:r>
          </a:p>
          <a:p>
            <a:r>
              <a:rPr lang="ru-RU" dirty="0"/>
              <a:t>Длительность обучения</a:t>
            </a:r>
          </a:p>
          <a:p>
            <a:pPr lvl="1"/>
            <a:r>
              <a:rPr lang="ru-RU" dirty="0"/>
              <a:t>Разработчик компонентов сложных систем</a:t>
            </a:r>
            <a:r>
              <a:rPr lang="en-US" dirty="0"/>
              <a:t>:</a:t>
            </a:r>
            <a:r>
              <a:rPr lang="ru-RU" dirty="0"/>
              <a:t> 6-8 лет</a:t>
            </a:r>
            <a:endParaRPr lang="en-US" dirty="0"/>
          </a:p>
          <a:p>
            <a:pPr lvl="1"/>
            <a:r>
              <a:rPr lang="ru-RU" dirty="0"/>
              <a:t>Специалист, способный разрабатывать общесистемные решения и заниматься системной интеграцией</a:t>
            </a:r>
            <a:r>
              <a:rPr lang="en-US" dirty="0"/>
              <a:t>: </a:t>
            </a:r>
            <a:r>
              <a:rPr lang="ru-RU" dirty="0"/>
              <a:t>10</a:t>
            </a:r>
            <a:r>
              <a:rPr lang="en-US" dirty="0"/>
              <a:t>-</a:t>
            </a:r>
            <a:r>
              <a:rPr lang="ru-RU" dirty="0"/>
              <a:t>15 лет</a:t>
            </a:r>
            <a:r>
              <a:rPr lang="en-US" dirty="0"/>
              <a:t> + </a:t>
            </a:r>
            <a:r>
              <a:rPr lang="ru-RU" dirty="0"/>
              <a:t>обязательный опыт работы</a:t>
            </a:r>
            <a:r>
              <a:rPr lang="en-US" dirty="0"/>
              <a:t> </a:t>
            </a:r>
            <a:r>
              <a:rPr lang="ru-RU" dirty="0"/>
              <a:t>в крупной компании</a:t>
            </a:r>
          </a:p>
          <a:p>
            <a:pPr lvl="1"/>
            <a:endParaRPr lang="ru-RU" dirty="0"/>
          </a:p>
          <a:p>
            <a:pPr lvl="1"/>
            <a:endParaRPr lang="ru-RU" dirty="0"/>
          </a:p>
          <a:p>
            <a:endParaRPr lang="ru-RU" dirty="0"/>
          </a:p>
          <a:p>
            <a:endParaRPr lang="ru-RU" dirty="0"/>
          </a:p>
          <a:p>
            <a:pPr lvl="1"/>
            <a:endParaRPr lang="ru-RU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ru-RU" dirty="0"/>
          </a:p>
          <a:p>
            <a:endParaRPr lang="en-US" dirty="0"/>
          </a:p>
          <a:p>
            <a:endParaRPr lang="ru-RU" dirty="0"/>
          </a:p>
          <a:p>
            <a:endParaRPr lang="en-US" dirty="0"/>
          </a:p>
          <a:p>
            <a:endParaRPr lang="ru-RU" dirty="0"/>
          </a:p>
          <a:p>
            <a:endParaRPr lang="en-US" dirty="0"/>
          </a:p>
          <a:p>
            <a:endParaRPr lang="ru-RU" dirty="0"/>
          </a:p>
          <a:p>
            <a:endParaRPr lang="en-US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44832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44353" y="1549669"/>
            <a:ext cx="8686800" cy="3801978"/>
          </a:xfrm>
        </p:spPr>
        <p:txBody>
          <a:bodyPr>
            <a:normAutofit fontScale="90000"/>
          </a:bodyPr>
          <a:lstStyle/>
          <a:p>
            <a:br>
              <a:rPr lang="ru-RU" dirty="0"/>
            </a:br>
            <a:r>
              <a:rPr lang="ru-RU" dirty="0"/>
              <a:t>Каким </a:t>
            </a:r>
            <a:br>
              <a:rPr lang="ru-RU" dirty="0"/>
            </a:br>
            <a:r>
              <a:rPr lang="ru-RU" dirty="0"/>
              <a:t>требованиям должен отвечать системный инженер?</a:t>
            </a:r>
            <a:br>
              <a:rPr lang="ru-RU" dirty="0"/>
            </a:br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>
            <a:off x="744353" y="5611528"/>
            <a:ext cx="80820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NASA: The Art and Science of Systems Engineering</a:t>
            </a:r>
            <a:endParaRPr lang="ru-RU" dirty="0"/>
          </a:p>
          <a:p>
            <a:r>
              <a:rPr lang="en-US" dirty="0">
                <a:hlinkClick r:id="rId2"/>
              </a:rPr>
              <a:t>https://www.nasa.gov/pdf/311199main_Art_and_Sci_of_SE_SHORT_1_20_09.pdf</a:t>
            </a:r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68619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1961949" y="394636"/>
            <a:ext cx="9372600" cy="6371123"/>
          </a:xfrm>
        </p:spPr>
        <p:txBody>
          <a:bodyPr>
            <a:normAutofit/>
          </a:bodyPr>
          <a:lstStyle/>
          <a:p>
            <a:r>
              <a:rPr lang="ru-RU" dirty="0"/>
              <a:t>интеллектуальная любознательность, выражающаяся в первую очередь в способности и</a:t>
            </a:r>
            <a:r>
              <a:rPr lang="en-US" dirty="0"/>
              <a:t> </a:t>
            </a:r>
            <a:r>
              <a:rPr lang="ru-RU" dirty="0"/>
              <a:t>желании постоянно учиться новому;</a:t>
            </a:r>
            <a:endParaRPr lang="en-US" dirty="0"/>
          </a:p>
          <a:p>
            <a:r>
              <a:rPr lang="ru-RU" dirty="0"/>
              <a:t>способность видеть целое даже при наличии множества мелких деталей, включающая, в частности, умение не терять основную,</a:t>
            </a:r>
            <a:r>
              <a:rPr lang="en-US" dirty="0"/>
              <a:t> </a:t>
            </a:r>
            <a:r>
              <a:rPr lang="ru-RU" dirty="0"/>
              <a:t>главную цель и объединять для разговора на одном языке ученых, разработчиков, операторов и другие заинтересованные стороны,</a:t>
            </a:r>
            <a:r>
              <a:rPr lang="en-US" dirty="0"/>
              <a:t> </a:t>
            </a:r>
            <a:r>
              <a:rPr lang="ru-RU" dirty="0"/>
              <a:t>невзирая на изменения, возникающие по мере развития ЖЦ;</a:t>
            </a:r>
            <a:endParaRPr lang="en-US" dirty="0"/>
          </a:p>
          <a:p>
            <a:r>
              <a:rPr lang="ru-RU" dirty="0"/>
              <a:t>способность к выделению общесистемных связей и закономерностей, с помощью</a:t>
            </a:r>
            <a:r>
              <a:rPr lang="en-US" dirty="0"/>
              <a:t> </a:t>
            </a:r>
            <a:r>
              <a:rPr lang="ru-RU" dirty="0"/>
              <a:t>которой первоклассный системный инженер может помочь другим членам команды</a:t>
            </a:r>
            <a:r>
              <a:rPr lang="en-US" dirty="0"/>
              <a:t> </a:t>
            </a:r>
            <a:r>
              <a:rPr lang="ru-RU" dirty="0"/>
              <a:t>проекта в у становлении места их системных решений в общей картине и в работе на</a:t>
            </a:r>
            <a:r>
              <a:rPr lang="en-US" dirty="0"/>
              <a:t> </a:t>
            </a:r>
            <a:r>
              <a:rPr lang="ru-RU" dirty="0"/>
              <a:t>достижение общих системных целей;</a:t>
            </a:r>
            <a:endParaRPr lang="en-US" dirty="0"/>
          </a:p>
          <a:p>
            <a:r>
              <a:rPr lang="ru-RU" dirty="0"/>
              <a:t>высокая коммуникабельность — способность слушать, писать и говорить таким образом,</a:t>
            </a:r>
            <a:r>
              <a:rPr lang="en-US" dirty="0"/>
              <a:t> </a:t>
            </a:r>
            <a:r>
              <a:rPr lang="ru-RU" dirty="0"/>
              <a:t>который способствует наведению мостов между инженерами и управленцами на основе</a:t>
            </a:r>
            <a:r>
              <a:rPr lang="en-US" dirty="0"/>
              <a:t> </a:t>
            </a:r>
            <a:r>
              <a:rPr lang="ru-RU" dirty="0"/>
              <a:t>использования единых терминов, процессов и процедур;</a:t>
            </a:r>
            <a:endParaRPr lang="en-US" dirty="0"/>
          </a:p>
          <a:p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97893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1961949" y="394636"/>
            <a:ext cx="9372600" cy="6304547"/>
          </a:xfrm>
        </p:spPr>
        <p:txBody>
          <a:bodyPr>
            <a:normAutofit/>
          </a:bodyPr>
          <a:lstStyle/>
          <a:p>
            <a:r>
              <a:rPr lang="ru-RU" dirty="0"/>
              <a:t>выраженная готовность к лидерству и к работе в команде, предполагающая, в частности,</a:t>
            </a:r>
            <a:r>
              <a:rPr lang="en-US" dirty="0"/>
              <a:t> </a:t>
            </a:r>
            <a:r>
              <a:rPr lang="ru-RU" dirty="0"/>
              <a:t>наличие глубоких и многосторонних технических знаний, энтузиазма в достижении</a:t>
            </a:r>
            <a:r>
              <a:rPr lang="en-US" dirty="0"/>
              <a:t> </a:t>
            </a:r>
            <a:r>
              <a:rPr lang="ru-RU" dirty="0"/>
              <a:t>поставленных целей, креативности и инженерного «инстинкта»;</a:t>
            </a:r>
            <a:endParaRPr lang="en-US" dirty="0"/>
          </a:p>
          <a:p>
            <a:r>
              <a:rPr lang="ru-RU" dirty="0"/>
              <a:t>готовность к изменениям, предполагающая, в числе прочего, и понимание неизбежности</a:t>
            </a:r>
            <a:r>
              <a:rPr lang="en-US" dirty="0"/>
              <a:t> </a:t>
            </a:r>
            <a:r>
              <a:rPr lang="ru-RU" dirty="0"/>
              <a:t>изменений;</a:t>
            </a:r>
            <a:endParaRPr lang="en-US" dirty="0"/>
          </a:p>
          <a:p>
            <a:r>
              <a:rPr lang="ru-RU" dirty="0"/>
              <a:t>приспособленность к работе в условиях неопределенности и недостаточности</a:t>
            </a:r>
            <a:r>
              <a:rPr lang="en-US" dirty="0"/>
              <a:t> </a:t>
            </a:r>
            <a:r>
              <a:rPr lang="ru-RU" dirty="0"/>
              <a:t>информации, предполагающая, в частности, способность к толкованию неполных и</a:t>
            </a:r>
            <a:r>
              <a:rPr lang="en-US" dirty="0"/>
              <a:t> </a:t>
            </a:r>
            <a:r>
              <a:rPr lang="ru-RU" dirty="0"/>
              <a:t>противоречивых требований;</a:t>
            </a:r>
            <a:endParaRPr lang="en-US" dirty="0"/>
          </a:p>
          <a:p>
            <a:r>
              <a:rPr lang="ru-RU" dirty="0"/>
              <a:t>специфическая убежденность в том, что следует надеяться на лучшее, но планировать</a:t>
            </a:r>
            <a:r>
              <a:rPr lang="en-US" dirty="0"/>
              <a:t> </a:t>
            </a:r>
            <a:r>
              <a:rPr lang="ru-RU" dirty="0"/>
              <a:t>худшее, предполагающая, в частности, что системный инженер постоянно проверяет и</a:t>
            </a:r>
            <a:r>
              <a:rPr lang="en-US" dirty="0"/>
              <a:t> </a:t>
            </a:r>
            <a:r>
              <a:rPr lang="ru-RU" dirty="0"/>
              <a:t>перепроверяет детали, имеющие отношение к обеспечению технической целостности</a:t>
            </a:r>
            <a:r>
              <a:rPr lang="en-US" dirty="0"/>
              <a:t> </a:t>
            </a:r>
            <a:r>
              <a:rPr lang="ru-RU" dirty="0"/>
              <a:t>системы;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15949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1961949" y="394636"/>
            <a:ext cx="9372600" cy="6304547"/>
          </a:xfrm>
        </p:spPr>
        <p:txBody>
          <a:bodyPr>
            <a:normAutofit/>
          </a:bodyPr>
          <a:lstStyle/>
          <a:p>
            <a:r>
              <a:rPr lang="ru-RU" dirty="0"/>
              <a:t>наличие разнообразных технических навыков — способность применять обоснованные</a:t>
            </a:r>
            <a:r>
              <a:rPr lang="en-US" dirty="0"/>
              <a:t> </a:t>
            </a:r>
            <a:r>
              <a:rPr lang="ru-RU" dirty="0"/>
              <a:t>технические решения, что требует от системного инженера знания множества</a:t>
            </a:r>
            <a:r>
              <a:rPr lang="en-US" dirty="0"/>
              <a:t> </a:t>
            </a:r>
            <a:r>
              <a:rPr lang="ru-RU" dirty="0"/>
              <a:t>технических дисциплин на уровне эксперта;</a:t>
            </a:r>
            <a:endParaRPr lang="en-US" dirty="0"/>
          </a:p>
          <a:p>
            <a:r>
              <a:rPr lang="ru-RU" dirty="0"/>
              <a:t>уверенность в себе и решительность, но не высокомерие, т.к. даже хороший системный</a:t>
            </a:r>
            <a:r>
              <a:rPr lang="en-US" dirty="0"/>
              <a:t> </a:t>
            </a:r>
            <a:r>
              <a:rPr lang="ru-RU" dirty="0"/>
              <a:t>инженер может ошибиться;</a:t>
            </a:r>
            <a:endParaRPr lang="en-US" dirty="0"/>
          </a:p>
          <a:p>
            <a:r>
              <a:rPr lang="ru-RU" dirty="0"/>
              <a:t>способность строго выполнять предписания по реализации процесса при понимании</a:t>
            </a:r>
            <a:r>
              <a:rPr lang="en-US" dirty="0"/>
              <a:t> </a:t>
            </a:r>
            <a:r>
              <a:rPr lang="ru-RU" dirty="0"/>
              <a:t>того, когда надо остановиться и внести изменения, что предполагает способность</a:t>
            </a:r>
            <a:r>
              <a:rPr lang="en-US" dirty="0"/>
              <a:t> </a:t>
            </a:r>
            <a:r>
              <a:rPr lang="ru-RU" dirty="0"/>
              <a:t>системного инженера не только формально описать, но и «почувствовать» процессы.</a:t>
            </a:r>
          </a:p>
        </p:txBody>
      </p:sp>
    </p:spTree>
    <p:extLst>
      <p:ext uri="{BB962C8B-B14F-4D97-AF65-F5344CB8AC3E}">
        <p14:creationId xmlns:p14="http://schemas.microsoft.com/office/powerpoint/2010/main" val="2865199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44353" y="1549669"/>
            <a:ext cx="8686800" cy="3801978"/>
          </a:xfrm>
        </p:spPr>
        <p:txBody>
          <a:bodyPr>
            <a:normAutofit fontScale="90000"/>
          </a:bodyPr>
          <a:lstStyle/>
          <a:p>
            <a:br>
              <a:rPr lang="ru-RU" dirty="0"/>
            </a:br>
            <a:r>
              <a:rPr lang="ru-RU" dirty="0"/>
              <a:t>требования к компетенциям специалистов</a:t>
            </a:r>
            <a:br>
              <a:rPr lang="ru-RU" dirty="0"/>
            </a:br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>
            <a:off x="744353" y="5611528"/>
            <a:ext cx="80820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Twelve systems engineering roles </a:t>
            </a:r>
          </a:p>
          <a:p>
            <a:r>
              <a:rPr lang="en-US" dirty="0">
                <a:hlinkClick r:id="rId2"/>
              </a:rPr>
              <a:t>http://server.casa.umass.edu/~zink/ECE597S/Papers/12-roles.pdf</a:t>
            </a:r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35785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1961949" y="394636"/>
            <a:ext cx="9372600" cy="6371123"/>
          </a:xfrm>
        </p:spPr>
        <p:txBody>
          <a:bodyPr>
            <a:normAutofit fontScale="92500"/>
          </a:bodyPr>
          <a:lstStyle/>
          <a:p>
            <a:r>
              <a:rPr lang="ru-RU" dirty="0"/>
              <a:t>Умение управлять требованиями на всех уровнях системной иерархии;</a:t>
            </a:r>
          </a:p>
          <a:p>
            <a:r>
              <a:rPr lang="ru-RU" dirty="0"/>
              <a:t>владение современными методами и инструментами разработки систем, включая архитектурный подход;</a:t>
            </a:r>
          </a:p>
          <a:p>
            <a:r>
              <a:rPr lang="ru-RU" dirty="0"/>
              <a:t>владение методами и инструментами анализа систем, включая моделирование, анализ надежности, анализ рисков, анализ технико-экономических характеристик;</a:t>
            </a:r>
          </a:p>
          <a:p>
            <a:r>
              <a:rPr lang="ru-RU" dirty="0"/>
              <a:t>умение организовывать и проводить испытания систем и анализировать результаты испытаний;</a:t>
            </a:r>
          </a:p>
          <a:p>
            <a:r>
              <a:rPr lang="ru-RU" dirty="0"/>
              <a:t>умение налаживать эффективное человеко-машинное взаимодействие;</a:t>
            </a:r>
          </a:p>
          <a:p>
            <a:r>
              <a:rPr lang="ru-RU" dirty="0"/>
              <a:t>умение реализовывать интегрированные системные решения, учитывающие гетерогенность и возможную </a:t>
            </a:r>
            <a:r>
              <a:rPr lang="ru-RU" dirty="0" err="1"/>
              <a:t>распределённость</a:t>
            </a:r>
            <a:r>
              <a:rPr lang="ru-RU" dirty="0"/>
              <a:t> элементов, составляющих систему;</a:t>
            </a:r>
          </a:p>
          <a:p>
            <a:r>
              <a:rPr lang="ru-RU" dirty="0"/>
              <a:t>владение процессным подходом;</a:t>
            </a:r>
          </a:p>
          <a:p>
            <a:r>
              <a:rPr lang="ru-RU" dirty="0"/>
              <a:t>умение управлять изменениями.</a:t>
            </a:r>
            <a:endParaRPr lang="en-US" dirty="0"/>
          </a:p>
          <a:p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02242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22490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r>
              <a:rPr lang="ru-RU" dirty="0"/>
              <a:t>методология создания сложных систем</a:t>
            </a:r>
            <a:endParaRPr lang="ru-RU" sz="4400" b="0" i="0" baseline="0" dirty="0">
              <a:solidFill>
                <a:srgbClr val="1BDCFF"/>
              </a:solidFill>
              <a:latin typeface="Calibri"/>
              <a:ea typeface="+mj-ea"/>
              <a:cs typeface="+mj-cs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rgbClr val="404040"/>
              </a:buClr>
              <a:buFont typeface="Arial"/>
              <a:buChar char="▪"/>
            </a:pPr>
            <a:r>
              <a:rPr lang="ru-RU" dirty="0">
                <a:solidFill>
                  <a:srgbClr val="404040"/>
                </a:solidFill>
              </a:rPr>
              <a:t>Системная инженерия многоаспектна, и этот факт должен быть обязательно отражен при определении ее предмета</a:t>
            </a:r>
            <a:endParaRPr lang="ru-RU" sz="2400" b="0" i="0" dirty="0">
              <a:solidFill>
                <a:srgbClr val="404040"/>
              </a:solidFill>
              <a:latin typeface="Calibri"/>
              <a:ea typeface="+mn-ea"/>
              <a:cs typeface="+mn-cs"/>
            </a:endParaRPr>
          </a:p>
          <a:p>
            <a:pPr>
              <a:buClr>
                <a:srgbClr val="404040"/>
              </a:buClr>
              <a:buFont typeface="Arial"/>
              <a:buChar char="▪"/>
            </a:pPr>
            <a:r>
              <a:rPr lang="ru-RU" dirty="0">
                <a:solidFill>
                  <a:srgbClr val="404040"/>
                </a:solidFill>
              </a:rPr>
              <a:t>В основу деятельности системного инженера должно быть положено понимание того, что целью всего процесса системной инженерии является оптимальное проведение функциональных границ между человеческими интересами, системой и ее окружением. В самом же окружении выделяются три главные составные части</a:t>
            </a:r>
          </a:p>
          <a:p>
            <a:pPr lvl="1">
              <a:buClr>
                <a:srgbClr val="404040"/>
              </a:buClr>
              <a:buFont typeface="Arial"/>
              <a:buChar char="▪"/>
            </a:pPr>
            <a:r>
              <a:rPr lang="ru-RU" dirty="0"/>
              <a:t>физическое и техническое окружение</a:t>
            </a:r>
          </a:p>
          <a:p>
            <a:pPr lvl="1">
              <a:buClr>
                <a:srgbClr val="404040"/>
              </a:buClr>
              <a:buFont typeface="Arial"/>
              <a:buChar char="▪"/>
            </a:pPr>
            <a:r>
              <a:rPr lang="ru-RU" dirty="0"/>
              <a:t>деловое и экономическое окружение</a:t>
            </a:r>
          </a:p>
          <a:p>
            <a:pPr lvl="1">
              <a:buClr>
                <a:srgbClr val="404040"/>
              </a:buClr>
              <a:buFont typeface="Arial"/>
              <a:buChar char="▪"/>
            </a:pPr>
            <a:r>
              <a:rPr lang="ru-RU" dirty="0"/>
              <a:t>социальное окружение</a:t>
            </a:r>
          </a:p>
          <a:p>
            <a:pPr>
              <a:buClr>
                <a:srgbClr val="404040"/>
              </a:buClr>
              <a:buFont typeface="Arial"/>
              <a:buChar char="▪"/>
            </a:pPr>
            <a:endParaRPr lang="ru-RU" dirty="0">
              <a:solidFill>
                <a:srgbClr val="4040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3332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r>
              <a:rPr lang="ru-RU" dirty="0"/>
              <a:t>методология создания сложных систем - 2</a:t>
            </a:r>
            <a:endParaRPr lang="ru-RU" sz="4400" b="0" i="0" baseline="0" dirty="0">
              <a:solidFill>
                <a:srgbClr val="1BDCFF"/>
              </a:solidFill>
              <a:latin typeface="Calibri"/>
              <a:ea typeface="+mj-ea"/>
              <a:cs typeface="+mj-cs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rgbClr val="404040"/>
              </a:buClr>
              <a:buFont typeface="Arial"/>
              <a:buChar char="▪"/>
            </a:pPr>
            <a:r>
              <a:rPr lang="ru-RU" dirty="0">
                <a:solidFill>
                  <a:srgbClr val="404040"/>
                </a:solidFill>
              </a:rPr>
              <a:t>Системная инженерия уделяет первостепенное внимание исследованию потребностей, в основе которого должно лежать использование передовых экономических теорий, учет потребностей рынка и возможность изменения этих потребностей как сейчас, так и в будущем</a:t>
            </a:r>
          </a:p>
          <a:p>
            <a:pPr marL="0" indent="0">
              <a:buClr>
                <a:srgbClr val="404040"/>
              </a:buClr>
              <a:buNone/>
            </a:pPr>
            <a:r>
              <a:rPr lang="en-US" sz="1600" dirty="0">
                <a:solidFill>
                  <a:srgbClr val="404040"/>
                </a:solidFill>
              </a:rPr>
              <a:t>Hall A. Methodology for System Engineering.—D. van Nostrand Company, 1962</a:t>
            </a:r>
            <a:endParaRPr lang="ru-RU" sz="1600" dirty="0">
              <a:solidFill>
                <a:srgbClr val="4040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0848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>
              <a:spcBef>
                <a:spcPts val="0"/>
              </a:spcBef>
            </a:pPr>
            <a:r>
              <a:rPr lang="ru-RU" dirty="0"/>
              <a:t>Профиль современной системной инженерии</a:t>
            </a:r>
            <a:endParaRPr lang="ru-RU" sz="4400" b="0" i="0" baseline="0" dirty="0">
              <a:solidFill>
                <a:srgbClr val="1BDCFF"/>
              </a:solidFill>
              <a:latin typeface="Calibri"/>
              <a:ea typeface="+mj-ea"/>
              <a:cs typeface="+mj-cs"/>
            </a:endParaRP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702908" y="1940783"/>
            <a:ext cx="6353175" cy="3676650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sp>
        <p:nvSpPr>
          <p:cNvPr id="5" name="TextBox 4"/>
          <p:cNvSpPr txBox="1"/>
          <p:nvPr/>
        </p:nvSpPr>
        <p:spPr>
          <a:xfrm>
            <a:off x="7861857" y="5617433"/>
            <a:ext cx="38605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800" dirty="0"/>
              <a:t>«Кадры для инновационного кластера». Материалы к докладу. В.К. </a:t>
            </a:r>
            <a:r>
              <a:rPr lang="ru-RU" sz="800" dirty="0" err="1"/>
              <a:t>Батоврин</a:t>
            </a:r>
            <a:r>
              <a:rPr lang="ru-RU" sz="800" dirty="0"/>
              <a:t>.</a:t>
            </a:r>
          </a:p>
          <a:p>
            <a:endParaRPr lang="ru-RU" sz="800" dirty="0"/>
          </a:p>
        </p:txBody>
      </p:sp>
      <p:sp>
        <p:nvSpPr>
          <p:cNvPr id="7" name="TextBox 6"/>
          <p:cNvSpPr txBox="1"/>
          <p:nvPr/>
        </p:nvSpPr>
        <p:spPr>
          <a:xfrm>
            <a:off x="1981200" y="5881816"/>
            <a:ext cx="91357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Суть системной инженерии как дисциплины, которая для достижения своих целей ориентируется в рамках управления ЖЦ, состоит и в решении задач управления, и в решении задач проектирования. (</a:t>
            </a:r>
            <a:r>
              <a:rPr lang="en-US" dirty="0"/>
              <a:t>Andrew P. Sage</a:t>
            </a:r>
            <a:r>
              <a:rPr lang="ru-RU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936955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Стандарты в области системной инженерии и ИХ ЦЕЛЬ</a:t>
            </a:r>
            <a:endParaRPr lang="ru-RU" sz="4400" b="0" i="0" baseline="0" dirty="0">
              <a:solidFill>
                <a:srgbClr val="1BDCFF"/>
              </a:solidFill>
              <a:latin typeface="Calibri"/>
              <a:ea typeface="+mj-ea"/>
              <a:cs typeface="+mj-cs"/>
            </a:endParaRPr>
          </a:p>
        </p:txBody>
      </p:sp>
      <p:sp>
        <p:nvSpPr>
          <p:cNvPr id="6" name="Объект 5"/>
          <p:cNvSpPr>
            <a:spLocks noGrp="1"/>
          </p:cNvSpPr>
          <p:nvPr>
            <p:ph sz="half" idx="1"/>
          </p:nvPr>
        </p:nvSpPr>
        <p:spPr>
          <a:xfrm>
            <a:off x="1981200" y="1981200"/>
            <a:ext cx="9372600" cy="4480560"/>
          </a:xfrm>
        </p:spPr>
        <p:txBody>
          <a:bodyPr/>
          <a:lstStyle/>
          <a:p>
            <a:pPr marL="0" indent="0">
              <a:buNone/>
            </a:pPr>
            <a:r>
              <a:rPr lang="ru-RU" b="1" dirty="0"/>
              <a:t>Стандартизация</a:t>
            </a:r>
            <a:r>
              <a:rPr lang="ru-RU" dirty="0"/>
              <a:t> – деятельность, направленная на достижение оптимальной степени упорядочения в определенной области посредством установления положений для всеобщего и многократного использования в отношении реально существующих или потенциальных задач.</a:t>
            </a:r>
          </a:p>
          <a:p>
            <a:pPr marL="0" indent="0">
              <a:buNone/>
            </a:pPr>
            <a:r>
              <a:rPr lang="ru-RU" dirty="0"/>
              <a:t>Не путать с </a:t>
            </a:r>
            <a:r>
              <a:rPr lang="ru-RU" b="1" dirty="0"/>
              <a:t>регулированием</a:t>
            </a:r>
          </a:p>
          <a:p>
            <a:pPr marL="0" indent="0" algn="ctr">
              <a:buNone/>
            </a:pPr>
            <a:r>
              <a:rPr lang="ru-RU" dirty="0"/>
              <a:t>Добровольность </a:t>
            </a:r>
            <a:r>
              <a:rPr lang="en-US" b="1" dirty="0"/>
              <a:t>vs</a:t>
            </a:r>
            <a:r>
              <a:rPr lang="en-US" dirty="0"/>
              <a:t> </a:t>
            </a:r>
            <a:r>
              <a:rPr lang="ru-RU" dirty="0"/>
              <a:t>Регламентирование</a:t>
            </a:r>
          </a:p>
        </p:txBody>
      </p:sp>
    </p:spTree>
    <p:extLst>
      <p:ext uri="{BB962C8B-B14F-4D97-AF65-F5344CB8AC3E}">
        <p14:creationId xmlns:p14="http://schemas.microsoft.com/office/powerpoint/2010/main" val="4019838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r>
              <a:rPr lang="ru-RU" dirty="0"/>
              <a:t>Органы стандартизации</a:t>
            </a:r>
            <a:endParaRPr lang="ru-RU" sz="4400" b="0" i="0" baseline="0" dirty="0">
              <a:solidFill>
                <a:srgbClr val="1BDCFF"/>
              </a:solidFill>
              <a:latin typeface="Calibri"/>
              <a:ea typeface="+mj-ea"/>
              <a:cs typeface="+mj-cs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sz="half" idx="1"/>
          </p:nvPr>
        </p:nvSpPr>
        <p:spPr>
          <a:xfrm>
            <a:off x="1981200" y="1981200"/>
            <a:ext cx="8683592" cy="4480560"/>
          </a:xfrm>
        </p:spPr>
        <p:txBody>
          <a:bodyPr>
            <a:normAutofit fontScale="85000" lnSpcReduction="10000"/>
          </a:bodyPr>
          <a:lstStyle/>
          <a:p>
            <a:r>
              <a:rPr lang="en-US" b="1" dirty="0"/>
              <a:t>ISO/IEC JTC1/SC7 </a:t>
            </a:r>
            <a:r>
              <a:rPr lang="en-US" dirty="0"/>
              <a:t>Software and systems engineering</a:t>
            </a:r>
            <a:r>
              <a:rPr lang="ru-RU" dirty="0"/>
              <a:t> – седьмой подкомитет Объединенного технического комитета 1 ISO и Международной электротехнической комиссии IEC «Системная и программная инженерия»</a:t>
            </a:r>
          </a:p>
          <a:p>
            <a:pPr lvl="1"/>
            <a:r>
              <a:rPr lang="en-US" b="1" dirty="0"/>
              <a:t>IEEE CS </a:t>
            </a:r>
            <a:r>
              <a:rPr lang="en-US" dirty="0"/>
              <a:t>Institute of Electrical and Electronics Engineers Computer Society – </a:t>
            </a:r>
            <a:r>
              <a:rPr lang="ru-RU" dirty="0"/>
              <a:t>Компьютерная ассоциация Института инженеров электротехники и электроники</a:t>
            </a:r>
            <a:endParaRPr lang="en-US" dirty="0"/>
          </a:p>
          <a:p>
            <a:pPr lvl="1"/>
            <a:r>
              <a:rPr lang="ru-RU" b="1" dirty="0"/>
              <a:t>INCOSE</a:t>
            </a:r>
            <a:r>
              <a:rPr lang="en-US" dirty="0"/>
              <a:t> – </a:t>
            </a:r>
            <a:r>
              <a:rPr lang="ru-RU" dirty="0"/>
              <a:t>Международный совет по системной инженерии</a:t>
            </a:r>
            <a:endParaRPr lang="en-US" dirty="0"/>
          </a:p>
          <a:p>
            <a:pPr lvl="1"/>
            <a:r>
              <a:rPr lang="en-US" b="1" dirty="0"/>
              <a:t>IPMA</a:t>
            </a:r>
            <a:r>
              <a:rPr lang="ru-RU" dirty="0"/>
              <a:t> </a:t>
            </a:r>
            <a:r>
              <a:rPr lang="en-US" dirty="0"/>
              <a:t>International Project Management Association — </a:t>
            </a:r>
            <a:r>
              <a:rPr lang="ru-RU" dirty="0"/>
              <a:t>Международная ассоциация по управлению проектами</a:t>
            </a:r>
          </a:p>
          <a:p>
            <a:pPr lvl="1"/>
            <a:r>
              <a:rPr lang="en-US" b="1" dirty="0"/>
              <a:t>ITU</a:t>
            </a:r>
            <a:r>
              <a:rPr lang="ru-RU" dirty="0"/>
              <a:t> </a:t>
            </a:r>
            <a:r>
              <a:rPr lang="en-US" dirty="0"/>
              <a:t>International Telecommunication Union – </a:t>
            </a:r>
            <a:r>
              <a:rPr lang="ru-RU" dirty="0"/>
              <a:t>Международный союз электросвязи </a:t>
            </a:r>
            <a:endParaRPr lang="en-US" dirty="0"/>
          </a:p>
          <a:p>
            <a:r>
              <a:rPr lang="en-US" b="1" dirty="0"/>
              <a:t>SO/TC 184 </a:t>
            </a:r>
            <a:r>
              <a:rPr lang="en-US" dirty="0"/>
              <a:t>Industrial automation systems and integration – </a:t>
            </a:r>
            <a:r>
              <a:rPr lang="ru-RU" dirty="0"/>
              <a:t>Технический комитет 184 «Системы промышленной автоматизации и интеграция»</a:t>
            </a:r>
          </a:p>
          <a:p>
            <a:r>
              <a:rPr lang="en-US" b="1" dirty="0" err="1"/>
              <a:t>SEBoK</a:t>
            </a:r>
            <a:r>
              <a:rPr lang="en-US" dirty="0"/>
              <a:t> Guide to the Systems Engineering Body of Knowledge</a:t>
            </a:r>
            <a:r>
              <a:rPr lang="ru-RU" dirty="0"/>
              <a:t> – Руководство к своду знаний в области системной инженерии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ru-RU" dirty="0"/>
          </a:p>
          <a:p>
            <a:endParaRPr lang="en-US" dirty="0"/>
          </a:p>
          <a:p>
            <a:endParaRPr lang="ru-RU" dirty="0"/>
          </a:p>
          <a:p>
            <a:endParaRPr lang="en-US" dirty="0"/>
          </a:p>
          <a:p>
            <a:endParaRPr lang="ru-RU" dirty="0"/>
          </a:p>
          <a:p>
            <a:endParaRPr lang="en-US" dirty="0"/>
          </a:p>
          <a:p>
            <a:endParaRPr lang="ru-RU" dirty="0"/>
          </a:p>
          <a:p>
            <a:endParaRPr lang="en-US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42664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Структура </a:t>
            </a:r>
            <a:r>
              <a:rPr lang="en-US" dirty="0"/>
              <a:t>SC7</a:t>
            </a:r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0" y="1676400"/>
            <a:ext cx="8723696" cy="5013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291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r>
              <a:rPr lang="ru-RU" dirty="0"/>
              <a:t>Органы стандартизации</a:t>
            </a:r>
            <a:r>
              <a:rPr lang="en-US" dirty="0"/>
              <a:t> </a:t>
            </a:r>
            <a:r>
              <a:rPr lang="ru-RU" dirty="0"/>
              <a:t>(ГОСТ)</a:t>
            </a:r>
            <a:endParaRPr lang="ru-RU" sz="4400" b="0" i="0" baseline="0" dirty="0">
              <a:solidFill>
                <a:srgbClr val="1BDCFF"/>
              </a:solidFill>
              <a:latin typeface="Calibri"/>
              <a:ea typeface="+mj-ea"/>
              <a:cs typeface="+mj-cs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sz="half" idx="1"/>
          </p:nvPr>
        </p:nvSpPr>
        <p:spPr>
          <a:xfrm>
            <a:off x="1981200" y="1981200"/>
            <a:ext cx="8683592" cy="4480560"/>
          </a:xfrm>
        </p:spPr>
        <p:txBody>
          <a:bodyPr>
            <a:normAutofit fontScale="92500" lnSpcReduction="10000"/>
          </a:bodyPr>
          <a:lstStyle/>
          <a:p>
            <a:r>
              <a:rPr lang="ru-RU" b="1" dirty="0"/>
              <a:t>ГОСТ 24 </a:t>
            </a:r>
            <a:r>
              <a:rPr lang="ru-RU" dirty="0"/>
              <a:t> – Единая система стандартов автоматизированных систем управления конец 1970-х – середина 1980-х. 20+ спецификаций</a:t>
            </a:r>
          </a:p>
          <a:p>
            <a:pPr lvl="1"/>
            <a:r>
              <a:rPr lang="ru-RU" dirty="0"/>
              <a:t>типовые стадии ЖЦ</a:t>
            </a:r>
          </a:p>
          <a:p>
            <a:pPr lvl="1"/>
            <a:r>
              <a:rPr lang="ru-RU" dirty="0"/>
              <a:t>типовые проектные решения</a:t>
            </a:r>
          </a:p>
          <a:p>
            <a:pPr lvl="1"/>
            <a:r>
              <a:rPr lang="ru-RU" dirty="0"/>
              <a:t>способы оценки характеристик АСУ</a:t>
            </a:r>
          </a:p>
          <a:p>
            <a:r>
              <a:rPr lang="ru-RU" dirty="0"/>
              <a:t>ГОСТ 34 – Единый комплекс стандартов на автоматизированные системы (ЕКС АС)</a:t>
            </a:r>
          </a:p>
          <a:p>
            <a:r>
              <a:rPr lang="ru-RU" dirty="0"/>
              <a:t>ГОСТ Р ИСО/МЭК 12207 – Информационная технология. Процессы жизненного цикла программных средств» 2000г.</a:t>
            </a:r>
          </a:p>
          <a:p>
            <a:endParaRPr lang="ru-RU" dirty="0"/>
          </a:p>
          <a:p>
            <a:pPr marL="0" indent="0">
              <a:buNone/>
            </a:pPr>
            <a:r>
              <a:rPr lang="ru-RU" i="1" dirty="0"/>
              <a:t>Отставание 25 лет! </a:t>
            </a:r>
          </a:p>
          <a:p>
            <a:pPr marL="0" indent="0">
              <a:buNone/>
            </a:pPr>
            <a:endParaRPr lang="ru-RU" dirty="0"/>
          </a:p>
          <a:p>
            <a:pPr lvl="1"/>
            <a:endParaRPr lang="ru-RU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ru-RU" dirty="0"/>
          </a:p>
          <a:p>
            <a:endParaRPr lang="en-US" dirty="0"/>
          </a:p>
          <a:p>
            <a:endParaRPr lang="ru-RU" dirty="0"/>
          </a:p>
          <a:p>
            <a:endParaRPr lang="en-US" dirty="0"/>
          </a:p>
          <a:p>
            <a:endParaRPr lang="ru-RU" dirty="0"/>
          </a:p>
          <a:p>
            <a:endParaRPr lang="en-US" dirty="0"/>
          </a:p>
          <a:p>
            <a:endParaRPr lang="ru-RU" dirty="0"/>
          </a:p>
          <a:p>
            <a:endParaRPr lang="en-US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96854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r>
              <a:rPr lang="ru-RU" dirty="0"/>
              <a:t>Причины отставания</a:t>
            </a:r>
            <a:endParaRPr lang="ru-RU" sz="4400" b="0" i="0" baseline="0" dirty="0">
              <a:solidFill>
                <a:srgbClr val="1BDCFF"/>
              </a:solidFill>
              <a:latin typeface="Calibri"/>
              <a:ea typeface="+mj-ea"/>
              <a:cs typeface="+mj-cs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sz="half" idx="1"/>
          </p:nvPr>
        </p:nvSpPr>
        <p:spPr>
          <a:xfrm>
            <a:off x="1981200" y="1981200"/>
            <a:ext cx="8683592" cy="4544728"/>
          </a:xfrm>
        </p:spPr>
        <p:txBody>
          <a:bodyPr>
            <a:normAutofit/>
          </a:bodyPr>
          <a:lstStyle/>
          <a:p>
            <a:endParaRPr lang="ru-RU" dirty="0"/>
          </a:p>
          <a:p>
            <a:r>
              <a:rPr lang="ru-RU" dirty="0"/>
              <a:t>Сложность освоения и применения современных стандартов системной инженерии</a:t>
            </a:r>
          </a:p>
          <a:p>
            <a:pPr lvl="1"/>
            <a:r>
              <a:rPr lang="ru-RU" dirty="0"/>
              <a:t>Отсутствие нормативных первоисточников на местах</a:t>
            </a:r>
          </a:p>
          <a:p>
            <a:pPr lvl="1"/>
            <a:r>
              <a:rPr lang="ru-RU" dirty="0"/>
              <a:t>Большие трудозатраты при подготовке таких документов</a:t>
            </a:r>
          </a:p>
          <a:p>
            <a:r>
              <a:rPr lang="ru-RU" dirty="0"/>
              <a:t>Существенные отличия между отечественной и западной культурами разработки систем (критика)</a:t>
            </a:r>
          </a:p>
          <a:p>
            <a:pPr lvl="1"/>
            <a:r>
              <a:rPr lang="ru-RU" dirty="0"/>
              <a:t>Отсутствие конкретики</a:t>
            </a:r>
          </a:p>
          <a:p>
            <a:pPr lvl="1"/>
            <a:r>
              <a:rPr lang="ru-RU" dirty="0"/>
              <a:t>Невысокое качество перевода</a:t>
            </a:r>
          </a:p>
          <a:p>
            <a:pPr lvl="1"/>
            <a:r>
              <a:rPr lang="ru-RU" dirty="0"/>
              <a:t>Психологическая неготовность квалифицированных кадров</a:t>
            </a:r>
          </a:p>
          <a:p>
            <a:endParaRPr lang="ru-RU" dirty="0"/>
          </a:p>
          <a:p>
            <a:endParaRPr lang="ru-RU" dirty="0"/>
          </a:p>
          <a:p>
            <a:pPr lvl="1"/>
            <a:endParaRPr lang="ru-RU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ru-RU" dirty="0"/>
          </a:p>
          <a:p>
            <a:endParaRPr lang="en-US" dirty="0"/>
          </a:p>
          <a:p>
            <a:endParaRPr lang="ru-RU" dirty="0"/>
          </a:p>
          <a:p>
            <a:endParaRPr lang="en-US" dirty="0"/>
          </a:p>
          <a:p>
            <a:endParaRPr lang="ru-RU" dirty="0"/>
          </a:p>
          <a:p>
            <a:endParaRPr lang="en-US" dirty="0"/>
          </a:p>
          <a:p>
            <a:endParaRPr lang="ru-RU" dirty="0"/>
          </a:p>
          <a:p>
            <a:endParaRPr lang="en-US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33822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Wireframe Building 16x9">
  <a:themeElements>
    <a:clrScheme name="WireframeBuilding">
      <a:dk1>
        <a:srgbClr val="404040"/>
      </a:dk1>
      <a:lt1>
        <a:sysClr val="window" lastClr="FFFFFF"/>
      </a:lt1>
      <a:dk2>
        <a:srgbClr val="000000"/>
      </a:dk2>
      <a:lt2>
        <a:srgbClr val="E4F9F9"/>
      </a:lt2>
      <a:accent1>
        <a:srgbClr val="1BDCFF"/>
      </a:accent1>
      <a:accent2>
        <a:srgbClr val="3AC673"/>
      </a:accent2>
      <a:accent3>
        <a:srgbClr val="F6BD1E"/>
      </a:accent3>
      <a:accent4>
        <a:srgbClr val="C74167"/>
      </a:accent4>
      <a:accent5>
        <a:srgbClr val="F17E1F"/>
      </a:accent5>
      <a:accent6>
        <a:srgbClr val="6681CC"/>
      </a:accent6>
      <a:hlink>
        <a:srgbClr val="F17E1F"/>
      </a:hlink>
      <a:folHlink>
        <a:srgbClr val="969696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15_4109default" id="{E728D685-11FC-4812-BA85-57AC6F9C9F40}" vid="{BC4E008B-95FF-4815-904E-143A8EDFC1D4}"/>
    </a:ext>
  </a:extLst>
</a:theme>
</file>

<file path=ppt/theme/theme2.xml><?xml version="1.0" encoding="utf-8"?>
<a:theme xmlns:a="http://schemas.openxmlformats.org/drawingml/2006/main" name="Office Theme">
  <a:themeElements>
    <a:clrScheme name="WireframeBuilding">
      <a:dk1>
        <a:srgbClr val="404040"/>
      </a:dk1>
      <a:lt1>
        <a:sysClr val="window" lastClr="FFFFFF"/>
      </a:lt1>
      <a:dk2>
        <a:srgbClr val="000000"/>
      </a:dk2>
      <a:lt2>
        <a:srgbClr val="E4F9F9"/>
      </a:lt2>
      <a:accent1>
        <a:srgbClr val="1BDCFF"/>
      </a:accent1>
      <a:accent2>
        <a:srgbClr val="3AC673"/>
      </a:accent2>
      <a:accent3>
        <a:srgbClr val="F6BD1E"/>
      </a:accent3>
      <a:accent4>
        <a:srgbClr val="C74167"/>
      </a:accent4>
      <a:accent5>
        <a:srgbClr val="F17E1F"/>
      </a:accent5>
      <a:accent6>
        <a:srgbClr val="6681CC"/>
      </a:accent6>
      <a:hlink>
        <a:srgbClr val="F17E1F"/>
      </a:hlink>
      <a:folHlink>
        <a:srgbClr val="969696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WireframeBuilding">
      <a:dk1>
        <a:srgbClr val="404040"/>
      </a:dk1>
      <a:lt1>
        <a:sysClr val="window" lastClr="FFFFFF"/>
      </a:lt1>
      <a:dk2>
        <a:srgbClr val="000000"/>
      </a:dk2>
      <a:lt2>
        <a:srgbClr val="E4F9F9"/>
      </a:lt2>
      <a:accent1>
        <a:srgbClr val="1BDCFF"/>
      </a:accent1>
      <a:accent2>
        <a:srgbClr val="3AC673"/>
      </a:accent2>
      <a:accent3>
        <a:srgbClr val="F6BD1E"/>
      </a:accent3>
      <a:accent4>
        <a:srgbClr val="C74167"/>
      </a:accent4>
      <a:accent5>
        <a:srgbClr val="F17E1F"/>
      </a:accent5>
      <a:accent6>
        <a:srgbClr val="6681CC"/>
      </a:accent6>
      <a:hlink>
        <a:srgbClr val="F17E1F"/>
      </a:hlink>
      <a:folHlink>
        <a:srgbClr val="969696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C1EF0E57-12D2-4B54-A790-AA6D167593A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Широкоформатная презентация построения каркаса</Template>
  <TotalTime>0</TotalTime>
  <Words>1285</Words>
  <Application>Microsoft Office PowerPoint</Application>
  <PresentationFormat>Широкоэкранный</PresentationFormat>
  <Paragraphs>179</Paragraphs>
  <Slides>17</Slides>
  <Notes>11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17</vt:i4>
      </vt:variant>
    </vt:vector>
  </HeadingPairs>
  <TitlesOfParts>
    <vt:vector size="20" baseType="lpstr">
      <vt:lpstr>Arial</vt:lpstr>
      <vt:lpstr>Calibri</vt:lpstr>
      <vt:lpstr>Wireframe Building 16x9</vt:lpstr>
      <vt:lpstr>Системная инженерия</vt:lpstr>
      <vt:lpstr>методология создания сложных систем</vt:lpstr>
      <vt:lpstr>методология создания сложных систем - 2</vt:lpstr>
      <vt:lpstr>Профиль современной системной инженерии</vt:lpstr>
      <vt:lpstr>Стандарты в области системной инженерии и ИХ ЦЕЛЬ</vt:lpstr>
      <vt:lpstr>Органы стандартизации</vt:lpstr>
      <vt:lpstr>Структура SC7</vt:lpstr>
      <vt:lpstr>Органы стандартизации (ГОСТ)</vt:lpstr>
      <vt:lpstr>Причины отставания</vt:lpstr>
      <vt:lpstr>Проблемы образования</vt:lpstr>
      <vt:lpstr> Каким  требованиям должен отвечать системный инженер? </vt:lpstr>
      <vt:lpstr>Презентация PowerPoint</vt:lpstr>
      <vt:lpstr>Презентация PowerPoint</vt:lpstr>
      <vt:lpstr>Презентация PowerPoint</vt:lpstr>
      <vt:lpstr> требования к компетенциям специалистов 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2016-10-03T08:45:04Z</dcterms:created>
  <dcterms:modified xsi:type="dcterms:W3CDTF">2016-10-03T11:24:32Z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TC030310279991</vt:lpwstr>
  </property>
</Properties>
</file>